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0205" autoAdjust="0"/>
  </p:normalViewPr>
  <p:slideViewPr>
    <p:cSldViewPr snapToGrid="0">
      <p:cViewPr varScale="1">
        <p:scale>
          <a:sx n="114" d="100"/>
          <a:sy n="114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7E1B-40AE-4363-8398-0F006DE08138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02E4B-8C3C-4209-8E7B-E1A00D629C3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9514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circuit doit être adapté selon les activités, les vaccins et cibles choisis</a:t>
            </a:r>
          </a:p>
          <a:p>
            <a:r>
              <a:rPr lang="fr-FR" dirty="0"/>
              <a:t>Un circuit plus simple peut être adapté pour des sites avec un petit nombre d’enfants.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BABA-DB45-471E-AC47-037D3CB9A17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5081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circuit doit être adapté selon les activités, les vaccins et cibles choisis</a:t>
            </a:r>
          </a:p>
          <a:p>
            <a:r>
              <a:rPr lang="fr-FR" dirty="0"/>
              <a:t>Un circuit plus simple peut être adapté pour des sites avec un petit nombre d’enfants.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BABA-DB45-471E-AC47-037D3CB9A177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120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39352-F821-369B-492F-194AEEB68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FDCBB5-7240-6162-D89C-2102B04194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3E06B0-B4E5-9789-460E-85FDD47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C43E0D-E1EC-4953-A445-E16E1AD8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9EEDDA-ED53-042F-C04D-D1B4EF93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51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12F8A3-F462-B578-D0D3-403565A4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AEEC2D-47DB-4B2B-8AC3-5BF16D47B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A5F0D-CA15-D6A2-AF35-7F859FD37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CD101-7BD1-3E3C-9C4C-7EF52E2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455759-5EC8-3695-D9B9-317711653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933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3D75AC1-81E2-2467-94B7-A072F166D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75342A-AF20-B2C6-00CB-12B0C80E6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87DA3-A7D2-5D02-1220-1B39694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029E44-BE9D-F7DC-BC31-FBC394A91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D75AB6-3216-7971-F64A-DC46F5109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947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333B4-63EB-1BDE-C4EA-A53140C7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0401FA-4010-AE18-6BE8-E4341B312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F77240-98B5-8906-B331-75B72CD6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1B959E-4AAC-6CDE-2D47-7C972989E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F2C335-D5FA-000C-D634-EAB767FC8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484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D05C4-F994-9684-264F-2F97AF018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8606D4-4F20-3B74-6FC3-46CB9B1C6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869271-3F69-7B4D-BD5C-423CAAD8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01EE75-E8F7-666A-C70A-31DE470C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7BAB5D-0A41-CD49-85AC-C7A54332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8DB8D0-BE7C-AE35-FE67-3CE97B543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E8ABD3-9E58-1CF0-67F3-6C5D5CC6A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63145F-8EF1-49D7-5760-32E3800C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E187B6-8937-E5E3-7A96-A785C8873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5F55D0-4C2A-B9BE-069B-075A798B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BF884A-1010-1C38-D983-7E3174ADD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21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4048C-5A03-BACB-4F24-A7A4AD39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836439-3000-C2F6-E81E-CE0B8F194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1E6064-9D38-FE70-988E-3A956C6A5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81D06AF-7F2E-33DF-9AF4-70619C687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6BAB5F1-D3A2-5B07-B4D4-185B221F4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8C073F-D976-04C9-460F-E6B00701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629C4FB-6215-8F95-44B8-01D7E5370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39D032A-98B9-5514-A600-DF4761558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147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7328E-0FD6-B8F3-81F7-FB09D0D8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8198344-3678-7CAC-1A17-29AD0C293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4AB9EE-2CEB-9454-5363-1110FC02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29980A-3793-CC3C-9EDB-4B23AA0A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082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5220096-D8B5-3C21-54AA-3AD924886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C31271-636B-5329-A116-97055844B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98853B-AA99-D585-6706-9D5FCEC7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748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A0EFB-7889-F1D6-4926-ABF61567C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1D652D-B40E-0BB4-616F-FD27CE5B7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7702E7-35F6-9BE4-6919-6C2B01F58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73AC32-EC43-BB30-AB29-884843444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B363BA-7371-39E8-0901-8BF0D2B4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B8C277-3CE1-EF89-F659-347E9C1C4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979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092EA-1F43-DAD1-3B1D-4549AB9E0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69C7A5-6E27-14C0-178A-5F5B34E5F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A70578-2831-1D2D-546E-420CC0190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8C1C86-BF98-293D-593E-7DB00E1E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9C6625-928D-D657-0F7D-94FD7646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2691A0-9A00-9EDF-A1F8-BD7E0550D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535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850892A-78EF-B5EC-7745-4674E4B1D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D66EC9-5DFA-44B2-CC01-8A8152A42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EDBE49-4673-75EE-93A5-9F754771C6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828B9-3D14-47B7-9794-C32A47FC0117}" type="datetimeFigureOut">
              <a:rPr lang="fr-FR" smtClean="0"/>
              <a:t>04/11/2025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18A83D-65B2-4342-5B1F-719F124ABE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916A51-0647-8C16-C531-703DCAF94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217F8-C736-4903-9E35-02E7BE2BAD20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733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904741-AA87-457E-85D0-2129DB1AD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45046"/>
            <a:ext cx="12087199" cy="1513301"/>
          </a:xfrm>
        </p:spPr>
        <p:txBody>
          <a:bodyPr>
            <a:noAutofit/>
          </a:bodyPr>
          <a:lstStyle/>
          <a:p>
            <a:pPr algn="l"/>
            <a:r>
              <a:rPr lang="fr-FR" sz="2400" b="1" dirty="0"/>
              <a:t>Exemple de circuit de vaccination rougeole + multi-antigènes + PB/VitA/Mébendazole</a:t>
            </a:r>
            <a:br>
              <a:rPr lang="fr-FR" sz="2400" b="1" dirty="0"/>
            </a:br>
            <a:r>
              <a:rPr lang="fr-FR" sz="2400" b="1" dirty="0">
                <a:solidFill>
                  <a:srgbClr val="FF0000"/>
                </a:solidFill>
              </a:rPr>
              <a:t>Cible VAR </a:t>
            </a:r>
            <a:r>
              <a:rPr lang="fr-FR" sz="2400" dirty="0">
                <a:solidFill>
                  <a:srgbClr val="FF0000"/>
                </a:solidFill>
              </a:rPr>
              <a:t>: 6 - 59 mois</a:t>
            </a:r>
            <a:br>
              <a:rPr lang="fr-FR" sz="2400" dirty="0"/>
            </a:br>
            <a:r>
              <a:rPr lang="fr-FR" sz="2400" b="1" dirty="0">
                <a:solidFill>
                  <a:srgbClr val="FF0000"/>
                </a:solidFill>
              </a:rPr>
              <a:t>Cible PCV PENTA </a:t>
            </a:r>
            <a:r>
              <a:rPr lang="fr-FR" sz="2400" dirty="0">
                <a:solidFill>
                  <a:srgbClr val="FF0000"/>
                </a:solidFill>
              </a:rPr>
              <a:t>: 6 semaines-59 mois</a:t>
            </a:r>
            <a:br>
              <a:rPr lang="fr-FR" sz="2400" dirty="0"/>
            </a:br>
            <a:r>
              <a:rPr lang="fr-FR" sz="1400" dirty="0"/>
              <a:t>Ce circuit doit être adapté selon les activités, les vaccins et cibles choisis.</a:t>
            </a:r>
            <a:br>
              <a:rPr lang="fr-FR" sz="1400" dirty="0"/>
            </a:br>
            <a:r>
              <a:rPr lang="fr-FR" sz="1400" dirty="0"/>
              <a:t>Un circuit plus simple peut être adapté pour des sites avec un petit nombre d’enfants.</a:t>
            </a:r>
            <a:br>
              <a:rPr lang="fr-FR" sz="2400" dirty="0"/>
            </a:br>
            <a:br>
              <a:rPr lang="fr-FR" sz="2400" dirty="0"/>
            </a:b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479F20-D993-4100-8FD3-59CA9FC9C457}"/>
              </a:ext>
            </a:extLst>
          </p:cNvPr>
          <p:cNvSpPr/>
          <p:nvPr/>
        </p:nvSpPr>
        <p:spPr>
          <a:xfrm>
            <a:off x="1670700" y="2235322"/>
            <a:ext cx="1904215" cy="64819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Enregistrement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633105F-48E0-404D-BE7D-7C73E62BEA5B}"/>
              </a:ext>
            </a:extLst>
          </p:cNvPr>
          <p:cNvCxnSpPr>
            <a:cxnSpLocks/>
          </p:cNvCxnSpPr>
          <p:nvPr/>
        </p:nvCxnSpPr>
        <p:spPr>
          <a:xfrm>
            <a:off x="3812674" y="2619665"/>
            <a:ext cx="2113367" cy="277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D80D4D3-4FB5-4EBB-BB31-8D3C163AEA7F}"/>
              </a:ext>
            </a:extLst>
          </p:cNvPr>
          <p:cNvSpPr/>
          <p:nvPr/>
        </p:nvSpPr>
        <p:spPr>
          <a:xfrm>
            <a:off x="2116139" y="3806156"/>
            <a:ext cx="2242159" cy="4631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PB , Vitamine  A Mébendazole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29F40FA-49CB-4B42-8B43-1C6205919955}"/>
              </a:ext>
            </a:extLst>
          </p:cNvPr>
          <p:cNvSpPr/>
          <p:nvPr/>
        </p:nvSpPr>
        <p:spPr>
          <a:xfrm>
            <a:off x="4108281" y="4773059"/>
            <a:ext cx="1977987" cy="1194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Vaccination rougeole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3CF2CD-01E0-4020-A472-B75C7F3702B5}"/>
              </a:ext>
            </a:extLst>
          </p:cNvPr>
          <p:cNvSpPr/>
          <p:nvPr/>
        </p:nvSpPr>
        <p:spPr>
          <a:xfrm>
            <a:off x="6219204" y="5159745"/>
            <a:ext cx="1187776" cy="7918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Pointage rougeole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203CAD-B96D-4A76-AC08-F5EDAC20D8FC}"/>
              </a:ext>
            </a:extLst>
          </p:cNvPr>
          <p:cNvCxnSpPr>
            <a:cxnSpLocks/>
          </p:cNvCxnSpPr>
          <p:nvPr/>
        </p:nvCxnSpPr>
        <p:spPr>
          <a:xfrm>
            <a:off x="3594548" y="4418805"/>
            <a:ext cx="732678" cy="5592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995E3DA-7EF9-4510-A4D6-90DF1F1CC560}"/>
              </a:ext>
            </a:extLst>
          </p:cNvPr>
          <p:cNvCxnSpPr>
            <a:cxnSpLocks/>
          </p:cNvCxnSpPr>
          <p:nvPr/>
        </p:nvCxnSpPr>
        <p:spPr>
          <a:xfrm flipV="1">
            <a:off x="7125607" y="3234833"/>
            <a:ext cx="29687" cy="16831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C61E9F3E-4AC5-46EA-AF2C-0ED25E32FF21}"/>
              </a:ext>
            </a:extLst>
          </p:cNvPr>
          <p:cNvCxnSpPr>
            <a:cxnSpLocks/>
          </p:cNvCxnSpPr>
          <p:nvPr/>
        </p:nvCxnSpPr>
        <p:spPr>
          <a:xfrm>
            <a:off x="2815046" y="3051844"/>
            <a:ext cx="197958" cy="659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>
            <a:extLst>
              <a:ext uri="{FF2B5EF4-FFF2-40B4-BE49-F238E27FC236}">
                <a16:creationId xmlns:a16="http://schemas.microsoft.com/office/drawing/2014/main" id="{A6CEE05F-1729-4AFE-8F0B-0600EB16DCBF}"/>
              </a:ext>
            </a:extLst>
          </p:cNvPr>
          <p:cNvSpPr/>
          <p:nvPr/>
        </p:nvSpPr>
        <p:spPr>
          <a:xfrm flipH="1">
            <a:off x="6102856" y="2239242"/>
            <a:ext cx="2132217" cy="84616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Vaccination PCV PENTA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D4CC2A01-111C-44A4-AADB-DADEAE5889F5}"/>
              </a:ext>
            </a:extLst>
          </p:cNvPr>
          <p:cNvCxnSpPr>
            <a:cxnSpLocks/>
          </p:cNvCxnSpPr>
          <p:nvPr/>
        </p:nvCxnSpPr>
        <p:spPr>
          <a:xfrm flipV="1">
            <a:off x="8230148" y="2611451"/>
            <a:ext cx="537663" cy="204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èche : droite 25">
            <a:extLst>
              <a:ext uri="{FF2B5EF4-FFF2-40B4-BE49-F238E27FC236}">
                <a16:creationId xmlns:a16="http://schemas.microsoft.com/office/drawing/2014/main" id="{EEE0C7A4-58D3-453D-A0FE-1DEA9871604C}"/>
              </a:ext>
            </a:extLst>
          </p:cNvPr>
          <p:cNvSpPr/>
          <p:nvPr/>
        </p:nvSpPr>
        <p:spPr>
          <a:xfrm>
            <a:off x="10801241" y="2391202"/>
            <a:ext cx="1285958" cy="37090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Sortie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BE19EE-92A4-446A-9C22-EF22B88DD28E}"/>
              </a:ext>
            </a:extLst>
          </p:cNvPr>
          <p:cNvSpPr/>
          <p:nvPr/>
        </p:nvSpPr>
        <p:spPr>
          <a:xfrm flipH="1">
            <a:off x="8767822" y="2173730"/>
            <a:ext cx="1767248" cy="6850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Pointage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PCV PENTA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EBAA9B6-E092-4A4C-BF75-6C7948F0F66E}"/>
              </a:ext>
            </a:extLst>
          </p:cNvPr>
          <p:cNvSpPr txBox="1"/>
          <p:nvPr/>
        </p:nvSpPr>
        <p:spPr>
          <a:xfrm>
            <a:off x="3788560" y="2028517"/>
            <a:ext cx="257566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/>
              <a:t>6 semaines – &lt; 6 mois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AE77DDA-F81E-4292-A187-5C1F5C4DAC49}"/>
              </a:ext>
            </a:extLst>
          </p:cNvPr>
          <p:cNvSpPr txBox="1"/>
          <p:nvPr/>
        </p:nvSpPr>
        <p:spPr>
          <a:xfrm>
            <a:off x="1097938" y="3153415"/>
            <a:ext cx="247697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/>
              <a:t>6 mois -59 mois</a:t>
            </a:r>
          </a:p>
        </p:txBody>
      </p:sp>
      <p:sp>
        <p:nvSpPr>
          <p:cNvPr id="46" name="Triangle isocèle 45">
            <a:extLst>
              <a:ext uri="{FF2B5EF4-FFF2-40B4-BE49-F238E27FC236}">
                <a16:creationId xmlns:a16="http://schemas.microsoft.com/office/drawing/2014/main" id="{5DD950E9-82C7-4C59-9EA9-07988140E0F7}"/>
              </a:ext>
            </a:extLst>
          </p:cNvPr>
          <p:cNvSpPr/>
          <p:nvPr/>
        </p:nvSpPr>
        <p:spPr>
          <a:xfrm>
            <a:off x="3662576" y="3013895"/>
            <a:ext cx="250594" cy="27904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DD09183A-547E-46C1-905C-2D1F28A93085}"/>
              </a:ext>
            </a:extLst>
          </p:cNvPr>
          <p:cNvSpPr/>
          <p:nvPr/>
        </p:nvSpPr>
        <p:spPr>
          <a:xfrm>
            <a:off x="263952" y="5688385"/>
            <a:ext cx="263950" cy="2787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AC6B008B-4F1D-434B-9205-EF37BD103689}"/>
              </a:ext>
            </a:extLst>
          </p:cNvPr>
          <p:cNvSpPr txBox="1"/>
          <p:nvPr/>
        </p:nvSpPr>
        <p:spPr>
          <a:xfrm>
            <a:off x="839102" y="5701495"/>
            <a:ext cx="197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Agent de l’ordre</a:t>
            </a:r>
          </a:p>
        </p:txBody>
      </p:sp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F610F71A-4DD3-4DDB-B6DC-39D09ADBFF48}"/>
              </a:ext>
            </a:extLst>
          </p:cNvPr>
          <p:cNvSpPr/>
          <p:nvPr/>
        </p:nvSpPr>
        <p:spPr>
          <a:xfrm>
            <a:off x="2177" y="2353556"/>
            <a:ext cx="1600550" cy="53012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Entrée</a:t>
            </a:r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D3779EEA-9E42-4845-AF19-65E8E80F9232}"/>
              </a:ext>
            </a:extLst>
          </p:cNvPr>
          <p:cNvSpPr/>
          <p:nvPr/>
        </p:nvSpPr>
        <p:spPr>
          <a:xfrm>
            <a:off x="121863" y="6222277"/>
            <a:ext cx="548127" cy="369332"/>
          </a:xfrm>
          <a:prstGeom prst="triangl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985D39F-9341-4199-AC64-989E0E279556}"/>
              </a:ext>
            </a:extLst>
          </p:cNvPr>
          <p:cNvSpPr txBox="1"/>
          <p:nvPr/>
        </p:nvSpPr>
        <p:spPr>
          <a:xfrm>
            <a:off x="754650" y="6316813"/>
            <a:ext cx="2474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Mobilisateur site</a:t>
            </a: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5AD30B7A-2F7C-D542-6D6B-E8417548E67C}"/>
              </a:ext>
            </a:extLst>
          </p:cNvPr>
          <p:cNvSpPr/>
          <p:nvPr/>
        </p:nvSpPr>
        <p:spPr>
          <a:xfrm>
            <a:off x="11312245" y="1980101"/>
            <a:ext cx="263950" cy="2787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Triangle isocèle 8">
            <a:extLst>
              <a:ext uri="{FF2B5EF4-FFF2-40B4-BE49-F238E27FC236}">
                <a16:creationId xmlns:a16="http://schemas.microsoft.com/office/drawing/2014/main" id="{70E7A192-A2A1-A2EB-5C13-7480C890FF78}"/>
              </a:ext>
            </a:extLst>
          </p:cNvPr>
          <p:cNvSpPr/>
          <p:nvPr/>
        </p:nvSpPr>
        <p:spPr>
          <a:xfrm>
            <a:off x="669990" y="1899869"/>
            <a:ext cx="467961" cy="335453"/>
          </a:xfrm>
          <a:prstGeom prst="triangle">
            <a:avLst>
              <a:gd name="adj" fmla="val 56566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6112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904741-AA87-457E-85D0-2129DB1AD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952" y="2031537"/>
            <a:ext cx="11462466" cy="79185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Exemple de circuit de vaccination rougeole + multi-antigènes + PB/Vit A/Mébendazole</a:t>
            </a:r>
            <a:br>
              <a:rPr lang="fr-FR" sz="2400" dirty="0"/>
            </a:br>
            <a:r>
              <a:rPr lang="fr-FR" sz="2400" b="1" dirty="0">
                <a:solidFill>
                  <a:srgbClr val="FF0000"/>
                </a:solidFill>
              </a:rPr>
              <a:t>Cible VAR </a:t>
            </a:r>
            <a:r>
              <a:rPr lang="fr-FR" sz="2400" dirty="0">
                <a:solidFill>
                  <a:srgbClr val="FF0000"/>
                </a:solidFill>
              </a:rPr>
              <a:t>: 6 - 59 mois</a:t>
            </a:r>
            <a:br>
              <a:rPr lang="fr-FR" sz="2400" dirty="0"/>
            </a:br>
            <a:r>
              <a:rPr lang="fr-FR" sz="2400" b="1" dirty="0">
                <a:solidFill>
                  <a:srgbClr val="FF0000"/>
                </a:solidFill>
              </a:rPr>
              <a:t>Cible PCV PENTA </a:t>
            </a:r>
            <a:r>
              <a:rPr lang="fr-FR" sz="2400" dirty="0">
                <a:solidFill>
                  <a:srgbClr val="FF0000"/>
                </a:solidFill>
              </a:rPr>
              <a:t>: 6 semaines-23 mois</a:t>
            </a:r>
            <a:br>
              <a:rPr lang="fr-FR" sz="2400" dirty="0"/>
            </a:br>
            <a:br>
              <a:rPr lang="fr-FR" sz="4000" dirty="0"/>
            </a:br>
            <a:br>
              <a:rPr lang="fr-FR" sz="4000" dirty="0"/>
            </a:b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479F20-D993-4100-8FD3-59CA9FC9C457}"/>
              </a:ext>
            </a:extLst>
          </p:cNvPr>
          <p:cNvSpPr/>
          <p:nvPr/>
        </p:nvSpPr>
        <p:spPr>
          <a:xfrm>
            <a:off x="1670700" y="2235322"/>
            <a:ext cx="1800453" cy="64819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Enregistrement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633105F-48E0-404D-BE7D-7C73E62BEA5B}"/>
              </a:ext>
            </a:extLst>
          </p:cNvPr>
          <p:cNvCxnSpPr>
            <a:cxnSpLocks/>
          </p:cNvCxnSpPr>
          <p:nvPr/>
        </p:nvCxnSpPr>
        <p:spPr>
          <a:xfrm>
            <a:off x="3812674" y="2606750"/>
            <a:ext cx="1975006" cy="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D80D4D3-4FB5-4EBB-BB31-8D3C163AEA7F}"/>
              </a:ext>
            </a:extLst>
          </p:cNvPr>
          <p:cNvSpPr/>
          <p:nvPr/>
        </p:nvSpPr>
        <p:spPr>
          <a:xfrm>
            <a:off x="2722210" y="4103608"/>
            <a:ext cx="2242159" cy="4631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PB , Vitamine  A Mébendazole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29F40FA-49CB-4B42-8B43-1C6205919955}"/>
              </a:ext>
            </a:extLst>
          </p:cNvPr>
          <p:cNvSpPr/>
          <p:nvPr/>
        </p:nvSpPr>
        <p:spPr>
          <a:xfrm>
            <a:off x="5423120" y="4869504"/>
            <a:ext cx="1977987" cy="1194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Vaccination Rougeole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3CF2CD-01E0-4020-A472-B75C7F3702B5}"/>
              </a:ext>
            </a:extLst>
          </p:cNvPr>
          <p:cNvSpPr/>
          <p:nvPr/>
        </p:nvSpPr>
        <p:spPr>
          <a:xfrm>
            <a:off x="7821299" y="4986312"/>
            <a:ext cx="1187776" cy="7918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Pointage Rougeole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203CAD-B96D-4A76-AC08-F5EDAC20D8FC}"/>
              </a:ext>
            </a:extLst>
          </p:cNvPr>
          <p:cNvCxnSpPr>
            <a:cxnSpLocks/>
          </p:cNvCxnSpPr>
          <p:nvPr/>
        </p:nvCxnSpPr>
        <p:spPr>
          <a:xfrm>
            <a:off x="4550666" y="4657081"/>
            <a:ext cx="838999" cy="6160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C61E9F3E-4AC5-46EA-AF2C-0ED25E32FF21}"/>
              </a:ext>
            </a:extLst>
          </p:cNvPr>
          <p:cNvCxnSpPr>
            <a:cxnSpLocks/>
          </p:cNvCxnSpPr>
          <p:nvPr/>
        </p:nvCxnSpPr>
        <p:spPr>
          <a:xfrm>
            <a:off x="3224967" y="3003544"/>
            <a:ext cx="968661" cy="9348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>
            <a:extLst>
              <a:ext uri="{FF2B5EF4-FFF2-40B4-BE49-F238E27FC236}">
                <a16:creationId xmlns:a16="http://schemas.microsoft.com/office/drawing/2014/main" id="{A6CEE05F-1729-4AFE-8F0B-0600EB16DCBF}"/>
              </a:ext>
            </a:extLst>
          </p:cNvPr>
          <p:cNvSpPr/>
          <p:nvPr/>
        </p:nvSpPr>
        <p:spPr>
          <a:xfrm flipH="1">
            <a:off x="5870567" y="2276242"/>
            <a:ext cx="2302834" cy="86082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Vaccination PCV PENTA</a:t>
            </a:r>
          </a:p>
        </p:txBody>
      </p:sp>
      <p:sp>
        <p:nvSpPr>
          <p:cNvPr id="26" name="Flèche : droite 25">
            <a:extLst>
              <a:ext uri="{FF2B5EF4-FFF2-40B4-BE49-F238E27FC236}">
                <a16:creationId xmlns:a16="http://schemas.microsoft.com/office/drawing/2014/main" id="{EEE0C7A4-58D3-453D-A0FE-1DEA9871604C}"/>
              </a:ext>
            </a:extLst>
          </p:cNvPr>
          <p:cNvSpPr/>
          <p:nvPr/>
        </p:nvSpPr>
        <p:spPr>
          <a:xfrm>
            <a:off x="10670806" y="2228335"/>
            <a:ext cx="1457957" cy="934863"/>
          </a:xfrm>
          <a:prstGeom prst="rightArrow">
            <a:avLst>
              <a:gd name="adj1" fmla="val 50000"/>
              <a:gd name="adj2" fmla="val 5163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Sortie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BE19EE-92A4-446A-9C22-EF22B88DD28E}"/>
              </a:ext>
            </a:extLst>
          </p:cNvPr>
          <p:cNvSpPr/>
          <p:nvPr/>
        </p:nvSpPr>
        <p:spPr>
          <a:xfrm flipH="1">
            <a:off x="8256287" y="2353556"/>
            <a:ext cx="1535894" cy="7298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Pointage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PCV PENTA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EBAA9B6-E092-4A4C-BF75-6C7948F0F66E}"/>
              </a:ext>
            </a:extLst>
          </p:cNvPr>
          <p:cNvSpPr txBox="1"/>
          <p:nvPr/>
        </p:nvSpPr>
        <p:spPr>
          <a:xfrm>
            <a:off x="3554041" y="2115298"/>
            <a:ext cx="265159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/>
              <a:t>6 semaines – &lt; 6 mois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AE77DDA-F81E-4292-A187-5C1F5C4DAC49}"/>
              </a:ext>
            </a:extLst>
          </p:cNvPr>
          <p:cNvSpPr txBox="1"/>
          <p:nvPr/>
        </p:nvSpPr>
        <p:spPr>
          <a:xfrm>
            <a:off x="1602727" y="3266832"/>
            <a:ext cx="193744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/>
              <a:t>6 mois - 59 mois</a:t>
            </a:r>
          </a:p>
        </p:txBody>
      </p:sp>
      <p:sp>
        <p:nvSpPr>
          <p:cNvPr id="46" name="Triangle isocèle 45">
            <a:extLst>
              <a:ext uri="{FF2B5EF4-FFF2-40B4-BE49-F238E27FC236}">
                <a16:creationId xmlns:a16="http://schemas.microsoft.com/office/drawing/2014/main" id="{5DD950E9-82C7-4C59-9EA9-07988140E0F7}"/>
              </a:ext>
            </a:extLst>
          </p:cNvPr>
          <p:cNvSpPr/>
          <p:nvPr/>
        </p:nvSpPr>
        <p:spPr>
          <a:xfrm>
            <a:off x="3768006" y="2812878"/>
            <a:ext cx="250594" cy="27904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DD09183A-547E-46C1-905C-2D1F28A93085}"/>
              </a:ext>
            </a:extLst>
          </p:cNvPr>
          <p:cNvSpPr/>
          <p:nvPr/>
        </p:nvSpPr>
        <p:spPr>
          <a:xfrm>
            <a:off x="263952" y="5688385"/>
            <a:ext cx="263950" cy="2787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AC6B008B-4F1D-434B-9205-EF37BD103689}"/>
              </a:ext>
            </a:extLst>
          </p:cNvPr>
          <p:cNvSpPr txBox="1"/>
          <p:nvPr/>
        </p:nvSpPr>
        <p:spPr>
          <a:xfrm>
            <a:off x="839102" y="5701495"/>
            <a:ext cx="197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Agent de l’ordre</a:t>
            </a:r>
          </a:p>
        </p:txBody>
      </p:sp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F610F71A-4DD3-4DDB-B6DC-39D09ADBFF48}"/>
              </a:ext>
            </a:extLst>
          </p:cNvPr>
          <p:cNvSpPr/>
          <p:nvPr/>
        </p:nvSpPr>
        <p:spPr>
          <a:xfrm>
            <a:off x="121863" y="2353556"/>
            <a:ext cx="1372023" cy="53012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Entrée</a:t>
            </a:r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D3779EEA-9E42-4845-AF19-65E8E80F9232}"/>
              </a:ext>
            </a:extLst>
          </p:cNvPr>
          <p:cNvSpPr/>
          <p:nvPr/>
        </p:nvSpPr>
        <p:spPr>
          <a:xfrm>
            <a:off x="263952" y="2818878"/>
            <a:ext cx="548127" cy="369332"/>
          </a:xfrm>
          <a:prstGeom prst="triangl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985D39F-9341-4199-AC64-989E0E279556}"/>
              </a:ext>
            </a:extLst>
          </p:cNvPr>
          <p:cNvSpPr txBox="1"/>
          <p:nvPr/>
        </p:nvSpPr>
        <p:spPr>
          <a:xfrm>
            <a:off x="754650" y="6316813"/>
            <a:ext cx="2474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Mobilisateur site</a:t>
            </a: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5AD30B7A-2F7C-D542-6D6B-E8417548E67C}"/>
              </a:ext>
            </a:extLst>
          </p:cNvPr>
          <p:cNvSpPr/>
          <p:nvPr/>
        </p:nvSpPr>
        <p:spPr>
          <a:xfrm>
            <a:off x="10979731" y="3132670"/>
            <a:ext cx="263950" cy="2787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D8472412-96E0-68AB-6CD3-78B4AB73778F}"/>
              </a:ext>
            </a:extLst>
          </p:cNvPr>
          <p:cNvSpPr/>
          <p:nvPr/>
        </p:nvSpPr>
        <p:spPr>
          <a:xfrm>
            <a:off x="274263" y="6374677"/>
            <a:ext cx="548127" cy="369332"/>
          </a:xfrm>
          <a:prstGeom prst="triangl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38665B68-EFB4-5A54-BC8D-203F2AAB3657}"/>
              </a:ext>
            </a:extLst>
          </p:cNvPr>
          <p:cNvCxnSpPr/>
          <p:nvPr/>
        </p:nvCxnSpPr>
        <p:spPr>
          <a:xfrm>
            <a:off x="9871701" y="2694124"/>
            <a:ext cx="760938" cy="23945"/>
          </a:xfrm>
          <a:prstGeom prst="straightConnector1">
            <a:avLst/>
          </a:prstGeom>
          <a:ln w="317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A4B0167B-3831-8A27-DDF2-C77D4786FCBD}"/>
              </a:ext>
            </a:extLst>
          </p:cNvPr>
          <p:cNvCxnSpPr/>
          <p:nvPr/>
        </p:nvCxnSpPr>
        <p:spPr>
          <a:xfrm flipH="1" flipV="1">
            <a:off x="7772665" y="3241774"/>
            <a:ext cx="811390" cy="1330845"/>
          </a:xfrm>
          <a:prstGeom prst="straightConnector1">
            <a:avLst/>
          </a:prstGeom>
          <a:ln w="317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9548C63-2057-97B8-A71A-38FE497CB7BC}"/>
              </a:ext>
            </a:extLst>
          </p:cNvPr>
          <p:cNvCxnSpPr/>
          <p:nvPr/>
        </p:nvCxnSpPr>
        <p:spPr>
          <a:xfrm flipV="1">
            <a:off x="9075502" y="3244395"/>
            <a:ext cx="1488168" cy="1414566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riangle isocèle 5">
            <a:extLst>
              <a:ext uri="{FF2B5EF4-FFF2-40B4-BE49-F238E27FC236}">
                <a16:creationId xmlns:a16="http://schemas.microsoft.com/office/drawing/2014/main" id="{782ABB7A-9A2D-27FD-0346-9BA238DDC3E6}"/>
              </a:ext>
            </a:extLst>
          </p:cNvPr>
          <p:cNvSpPr/>
          <p:nvPr/>
        </p:nvSpPr>
        <p:spPr>
          <a:xfrm>
            <a:off x="8782795" y="4043111"/>
            <a:ext cx="263950" cy="2787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FBDF1F9-CE3E-5713-D15F-6BFB6F6AA65C}"/>
              </a:ext>
            </a:extLst>
          </p:cNvPr>
          <p:cNvSpPr txBox="1"/>
          <p:nvPr/>
        </p:nvSpPr>
        <p:spPr>
          <a:xfrm>
            <a:off x="9296103" y="4324371"/>
            <a:ext cx="167388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b="1" dirty="0"/>
              <a:t>24- 59 mois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C217B1E-39AE-3A9A-18E1-73CBC2223FD7}"/>
              </a:ext>
            </a:extLst>
          </p:cNvPr>
          <p:cNvSpPr txBox="1"/>
          <p:nvPr/>
        </p:nvSpPr>
        <p:spPr>
          <a:xfrm>
            <a:off x="7251085" y="4324733"/>
            <a:ext cx="1378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b="1" dirty="0"/>
              <a:t>6- 23 mois</a:t>
            </a:r>
          </a:p>
        </p:txBody>
      </p:sp>
    </p:spTree>
    <p:extLst>
      <p:ext uri="{BB962C8B-B14F-4D97-AF65-F5344CB8AC3E}">
        <p14:creationId xmlns:p14="http://schemas.microsoft.com/office/powerpoint/2010/main" val="5948983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bca8d8-f704-4dc4-bd7d-e57aff069bad" xsi:nil="true"/>
    <lcf76f155ced4ddcb4097134ff3c332f xmlns="4ce68754-2828-4c2b-add2-13759625a16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4FAD46D26DB45941D59A73AE84F04" ma:contentTypeVersion="13" ma:contentTypeDescription="Create a new document." ma:contentTypeScope="" ma:versionID="a691936ec8f039739e3b9d26dc3f15e3">
  <xsd:schema xmlns:xsd="http://www.w3.org/2001/XMLSchema" xmlns:xs="http://www.w3.org/2001/XMLSchema" xmlns:p="http://schemas.microsoft.com/office/2006/metadata/properties" xmlns:ns2="4ce68754-2828-4c2b-add2-13759625a169" xmlns:ns3="5fbca8d8-f704-4dc4-bd7d-e57aff069bad" targetNamespace="http://schemas.microsoft.com/office/2006/metadata/properties" ma:root="true" ma:fieldsID="6381e4e4791bb68e6b381525e65463a0" ns2:_="" ns3:_="">
    <xsd:import namespace="4ce68754-2828-4c2b-add2-13759625a169"/>
    <xsd:import namespace="5fbca8d8-f704-4dc4-bd7d-e57aff069b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68754-2828-4c2b-add2-13759625a1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f8169e7-20d4-4f95-9450-953b2d8ea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ca8d8-f704-4dc4-bd7d-e57aff069ba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af61308-aa6e-41fe-9771-b1645333d32d}" ma:internalName="TaxCatchAll" ma:showField="CatchAllData" ma:web="5fbca8d8-f704-4dc4-bd7d-e57aff069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9FE18-18E3-49F2-BD7C-25361DEFB661}">
  <ds:schemaRefs>
    <ds:schemaRef ds:uri="http://purl.org/dc/elements/1.1/"/>
    <ds:schemaRef ds:uri="http://schemas.microsoft.com/office/2006/metadata/properties"/>
    <ds:schemaRef ds:uri="http://purl.org/dc/terms/"/>
    <ds:schemaRef ds:uri="5fbca8d8-f704-4dc4-bd7d-e57aff069ba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ce68754-2828-4c2b-add2-13759625a16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AC2ED6-5F93-466F-9491-39B7D2A82273}">
  <ds:schemaRefs>
    <ds:schemaRef ds:uri="4ce68754-2828-4c2b-add2-13759625a169"/>
    <ds:schemaRef ds:uri="5fbca8d8-f704-4dc4-bd7d-e57aff069b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A9FC6B-E3FD-4324-A627-8847337DDE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238</Words>
  <Application>Microsoft Macintosh PowerPoint</Application>
  <PresentationFormat>Widescreen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Exemple de circuit de vaccination rougeole + multi-antigènes + PB/VitA/Mébendazole Cible VAR : 6 - 59 mois Cible PCV PENTA : 6 semaines-59 mois Ce circuit doit être adapté selon les activités, les vaccins et cibles choisis. Un circuit plus simple peut être adapté pour des sites avec un petit nombre d’enfants.  </vt:lpstr>
      <vt:lpstr>   Exemple de circuit de vaccination rougeole + multi-antigènes + PB/Vit A/Mébendazole Cible VAR : 6 - 59 mois Cible PCV PENTA : 6 semaines-23 mois   </vt:lpstr>
    </vt:vector>
  </TitlesOfParts>
  <Company>Médecins Sans Frontières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 de vaccination multi antigène Cible VAR : 6 - 59 mois Cible PCV PENTA : 6 semaines-23 mois</dc:title>
  <dc:creator>Corinne Danet</dc:creator>
  <cp:lastModifiedBy>Mike Smith</cp:lastModifiedBy>
  <cp:revision>5</cp:revision>
  <dcterms:created xsi:type="dcterms:W3CDTF">2024-06-18T14:15:27Z</dcterms:created>
  <dcterms:modified xsi:type="dcterms:W3CDTF">2025-11-04T08:33:00Z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0x01010044B4FAD46D26DB45941D59A73AE84F04</vt:lpwstr>
  </property>
  <property fmtid="{D5CDD505-2E9C-101B-9397-08002B2CF9AE}" pid="3" name="MediaServiceImageTags">
    <vt:lpwstr/>
  </property>
</Properties>
</file>